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818" r:id="rId1"/>
    <p:sldMasterId id="2147483819" r:id="rId2"/>
    <p:sldMasterId id="2147483820" r:id="rId3"/>
    <p:sldMasterId id="2147483821" r:id="rId4"/>
    <p:sldMasterId id="2147483822" r:id="rId5"/>
    <p:sldMasterId id="2147483823" r:id="rId6"/>
    <p:sldMasterId id="2147483824" r:id="rId7"/>
    <p:sldMasterId id="2147483825" r:id="rId8"/>
    <p:sldMasterId id="2147483826" r:id="rId9"/>
    <p:sldMasterId id="2147483827" r:id="rId10"/>
    <p:sldMasterId id="2147483828" r:id="rId11"/>
    <p:sldMasterId id="2147483829" r:id="rId12"/>
    <p:sldMasterId id="2147483830" r:id="rId13"/>
    <p:sldMasterId id="2147483831" r:id="rId14"/>
    <p:sldMasterId id="2147483832" r:id="rId15"/>
    <p:sldMasterId id="2147483846" r:id="rId16"/>
  </p:sldMasterIdLst>
  <p:notesMasterIdLst>
    <p:notesMasterId r:id="rId43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439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9"/>
    <p:restoredTop sz="94674"/>
  </p:normalViewPr>
  <p:slideViewPr>
    <p:cSldViewPr snapToGrid="0">
      <p:cViewPr varScale="1">
        <p:scale>
          <a:sx n="99" d="100"/>
          <a:sy n="99" d="100"/>
        </p:scale>
        <p:origin x="168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0" name="Google Shape;1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182563"/>
            <a:ext cx="2082800" cy="156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7" name="Google Shape;1147;p2:notes"/>
          <p:cNvSpPr txBox="1">
            <a:spLocks noGrp="1"/>
          </p:cNvSpPr>
          <p:nvPr>
            <p:ph type="body" idx="1"/>
          </p:nvPr>
        </p:nvSpPr>
        <p:spPr>
          <a:xfrm>
            <a:off x="2783681" y="182881"/>
            <a:ext cx="6659888" cy="156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ما الذي يحدث عندما نسعى لمعرفة الله؟ نبدأ بمحاولة وصف الله.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JO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هذا ما فعله اللاهوتيون لعدّة سنوات وجاءوا بقائمة من صفات الله.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JO" dirty="0">
              <a:latin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cs typeface="Arial"/>
                <a:sym typeface="Arial"/>
              </a:rPr>
              <a:t>بينما قد تختلف القوائم بينهم، إلا أن صفات الله تصنّف عادة في فئتين: الصفات المنقولة، وغير المنقولة.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9" name="Google Shape;12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3" name="Google Shape;12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1" name="Google Shape;1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8" name="Google Shape;12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6" name="Google Shape;13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Trinity (tr) course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1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182563"/>
            <a:ext cx="2082800" cy="156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4" name="Google Shape;1154;p3:notes"/>
          <p:cNvSpPr txBox="1">
            <a:spLocks noGrp="1"/>
          </p:cNvSpPr>
          <p:nvPr>
            <p:ph type="body" idx="1"/>
          </p:nvPr>
        </p:nvSpPr>
        <p:spPr>
          <a:xfrm>
            <a:off x="2783681" y="182879"/>
            <a:ext cx="6659888" cy="276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الصفات غير المنقولة تشمل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كليّ القدرة- الله قادر على كلّ شيء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كليّ الوجود- الله موجود في كلّ مكان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كليّ العلم- الله يعلم كلّ شيء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أبدي- الله كان دائمًا وسيكون دائمًا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بينما الصفات المنقولة هي الصفات التي نحن خليقة الله يمكننا أن نتعلّمها ونقلّدها ونسعى لتحقيقها. 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من خلال النظر إلى هذه القائمة يمكنك أن تلاحظ أن الإنسان لا يملك هذه الصفات. نحن لسنا كليّ...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JO" dirty="0">
              <a:latin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rial"/>
                <a:cs typeface="Arial"/>
                <a:sym typeface="Arial"/>
              </a:rPr>
              <a:t>ولهذا لدينا الأمثال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7" name="Google Shape;1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8" name="Google Shape;1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2" name="Google Shape;1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80" name="Google Shape;680;p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1" name="Google Shape;681;p1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1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7" name="Google Shape;687;p1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8" name="Google Shape;688;p1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1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4" name="Google Shape;694;p1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1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0" name="Google Shape;700;p1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8" name="Google Shape;718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0" name="Google Shape;730;p1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1" name="Google Shape;731;p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7" name="Google Shape;737;p1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8" name="Google Shape;738;p1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9" name="Google Shape;739;p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40" name="Google Shape;740;p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5" name="Google Shape;755;p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6" name="Google Shape;756;p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2" name="Google Shape;762;p1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3" name="Google Shape;763;p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8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28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29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793" name="Google Shape;793;p130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31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7" name="Google Shape;797;p1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8" name="Google Shape;798;p131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802" name="Google Shape;802;p1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803" name="Google Shape;803;p1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804" name="Google Shape;804;p1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805" name="Google Shape;805;p132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3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33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4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814" name="Google Shape;814;p1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815" name="Google Shape;815;p135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9" name="Google Shape;819;p1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820" name="Google Shape;820;p136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7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37"/>
          <p:cNvSpPr txBox="1">
            <a:spLocks noGrp="1"/>
          </p:cNvSpPr>
          <p:nvPr>
            <p:ph type="body" idx="1"/>
          </p:nvPr>
        </p:nvSpPr>
        <p:spPr>
          <a:xfrm rot="5400000">
            <a:off x="1943893" y="113507"/>
            <a:ext cx="525621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37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8"/>
          <p:cNvSpPr txBox="1">
            <a:spLocks noGrp="1"/>
          </p:cNvSpPr>
          <p:nvPr>
            <p:ph type="title"/>
          </p:nvPr>
        </p:nvSpPr>
        <p:spPr>
          <a:xfrm rot="5400000">
            <a:off x="4275931" y="2445544"/>
            <a:ext cx="676433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38"/>
          <p:cNvSpPr txBox="1">
            <a:spLocks noGrp="1"/>
          </p:cNvSpPr>
          <p:nvPr>
            <p:ph type="body" idx="1"/>
          </p:nvPr>
        </p:nvSpPr>
        <p:spPr>
          <a:xfrm rot="5400000">
            <a:off x="84931" y="464344"/>
            <a:ext cx="676433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138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4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4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4" name="Google Shape;844;p1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4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0" name="Google Shape;850;p1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8080" y="5229699"/>
            <a:ext cx="1329882" cy="1216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483708" y="6324324"/>
            <a:ext cx="1554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sidetrack</a:t>
            </a:r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p1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7" name="Google Shape;857;p1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4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3" name="Google Shape;863;p14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4" name="Google Shape;864;p1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5" name="Google Shape;865;p14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p1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4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1" name="Google Shape;881;p14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2" name="Google Shape;882;p1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4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8" name="Google Shape;888;p14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9" name="Google Shape;889;p1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14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5" name="Google Shape;895;p1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5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5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1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9" name="Google Shape;919;p1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5" name="Google Shape;925;p1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1" name="Google Shape;931;p1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2" name="Google Shape;932;p1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8" name="Google Shape;938;p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9" name="Google Shape;939;p1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0" name="Google Shape;940;p1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41" name="Google Shape;941;p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1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6" name="Google Shape;956;p1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7" name="Google Shape;957;p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63" name="Google Shape;963;p1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4" name="Google Shape;964;p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16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0" name="Google Shape;970;p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6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6" name="Google Shape;976;p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1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1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6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1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8" name="Google Shape;998;p1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1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04" name="Google Shape;1004;p1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010" name="Google Shape;1010;p1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011" name="Google Shape;1011;p1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6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17" name="Google Shape;1017;p1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018" name="Google Shape;1018;p16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19" name="Google Shape;1019;p1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020" name="Google Shape;1020;p1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031" name="Google Shape;1031;p1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32" name="Google Shape;1032;p1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8" name="Google Shape;1038;p1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39" name="Google Shape;1039;p1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1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45" name="Google Shape;1045;p1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1" name="Google Shape;1051;p1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1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5766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738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538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788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776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019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018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883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123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06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633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0" name="Google Shape;29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3" name="Google Shape;373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4" name="Google Shape;374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0" name="Google Shape;380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1" name="Google Shape;381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2" name="Google Shape;382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3" name="Google Shape;383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2" name="Google Shape;402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ONLY" type="objOnly">
  <p:cSld name="OBJECT_ONLY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7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7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0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448" name="Google Shape;448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71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58" name="Google Shape;458;p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459" name="Google Shape;459;p74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5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6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76"/>
          <p:cNvSpPr txBox="1">
            <a:spLocks noGrp="1"/>
          </p:cNvSpPr>
          <p:nvPr>
            <p:ph type="body" idx="1"/>
          </p:nvPr>
        </p:nvSpPr>
        <p:spPr>
          <a:xfrm rot="5400000">
            <a:off x="1943893" y="113507"/>
            <a:ext cx="525621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6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7"/>
          <p:cNvSpPr txBox="1">
            <a:spLocks noGrp="1"/>
          </p:cNvSpPr>
          <p:nvPr>
            <p:ph type="title"/>
          </p:nvPr>
        </p:nvSpPr>
        <p:spPr>
          <a:xfrm rot="5400000">
            <a:off x="4275931" y="2445544"/>
            <a:ext cx="676433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7"/>
          <p:cNvSpPr txBox="1">
            <a:spLocks noGrp="1"/>
          </p:cNvSpPr>
          <p:nvPr>
            <p:ph type="body" idx="1"/>
          </p:nvPr>
        </p:nvSpPr>
        <p:spPr>
          <a:xfrm rot="5400000">
            <a:off x="84931" y="464344"/>
            <a:ext cx="676433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7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8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0" name="Google Shape;500;p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1" name="Google Shape;50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7" name="Google Shape;507;p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8" name="Google Shape;508;p8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9" name="Google Shape;509;p8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0" name="Google Shape;510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8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5" name="Google Shape;525;p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6" name="Google Shape;526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8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3" name="Google Shape;533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0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Google Shape;550;p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1" name="Google Shape;551;p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9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4" name="Google Shape;574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0" name="Google Shape;580;p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1" name="Google Shape;581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9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7" name="Google Shape;587;p9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8" name="Google Shape;588;p9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9" name="Google Shape;589;p9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0" name="Google Shape;590;p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5" name="Google Shape;605;p9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6" name="Google Shape;606;p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0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10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3" name="Google Shape;613;p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0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0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0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37" name="Google Shape;637;p10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0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0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0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49" name="Google Shape;649;p10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0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0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55" name="Google Shape;655;p10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56" name="Google Shape;656;p10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62" name="Google Shape;662;p1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63" name="Google Shape;663;p10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64" name="Google Shape;664;p1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65" name="Google Shape;665;p10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0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0" name="Google Shape;630;p10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1" name="Google Shape;631;p1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2" name="Google Shape;632;p10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3" name="Google Shape;633;p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5" name="Google Shape;705;p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7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0" name="Google Shape;780;p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1" name="Google Shape;781;p127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1" name="Google Shape;831;p1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2" name="Google Shape;832;p1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1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1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6" name="Google Shape;906;p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Google Shape;907;p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9" name="Google Shape;909;p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1" name="Google Shape;981;p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2" name="Google Shape;982;p1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3" name="Google Shape;983;p1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4" name="Google Shape;984;p1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2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B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1" y="-19046"/>
            <a:ext cx="1015999" cy="6872284"/>
            <a:chOff x="0" y="-12"/>
            <a:chExt cx="670" cy="4329"/>
          </a:xfrm>
        </p:grpSpPr>
        <p:grpSp>
          <p:nvGrpSpPr>
            <p:cNvPr id="86" name="Google Shape;86;p13"/>
            <p:cNvGrpSpPr/>
            <p:nvPr/>
          </p:nvGrpSpPr>
          <p:grpSpPr>
            <a:xfrm rot="-5400000" flipH="1">
              <a:off x="-1823" y="1829"/>
              <a:ext cx="4329" cy="648"/>
              <a:chOff x="-14" y="1553"/>
              <a:chExt cx="5774" cy="648"/>
            </a:xfrm>
          </p:grpSpPr>
          <p:sp>
            <p:nvSpPr>
              <p:cNvPr id="87" name="Google Shape;87;p13"/>
              <p:cNvSpPr/>
              <p:nvPr/>
            </p:nvSpPr>
            <p:spPr>
              <a:xfrm rot="-5400000">
                <a:off x="2547" y="-993"/>
                <a:ext cx="624" cy="5746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 rot="-5400000">
                <a:off x="1310" y="1670"/>
                <a:ext cx="624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90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 rot="-5400000">
                <a:off x="973" y="1669"/>
                <a:ext cx="624" cy="424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B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 rot="-5400000">
                <a:off x="-66" y="1753"/>
                <a:ext cx="624" cy="25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5490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 rot="-5400000">
                <a:off x="651" y="1734"/>
                <a:ext cx="624" cy="292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 rot="-5400000">
                <a:off x="432" y="1701"/>
                <a:ext cx="624" cy="364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 rot="-5400000">
                <a:off x="143" y="1727"/>
                <a:ext cx="632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 rot="-5400000">
                <a:off x="3197" y="1655"/>
                <a:ext cx="624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90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 rot="-5400000">
                <a:off x="2870" y="1659"/>
                <a:ext cx="624" cy="421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 rot="-5400000">
                <a:off x="1823" y="1747"/>
                <a:ext cx="624" cy="25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 rot="-5400000">
                <a:off x="2540" y="1724"/>
                <a:ext cx="624" cy="292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rgbClr val="E1E1B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 rot="-5400000">
                <a:off x="2323" y="1695"/>
                <a:ext cx="624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E1E1B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5469" y="1557"/>
                <a:ext cx="291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25" extrusionOk="0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13"/>
            <p:cNvSpPr/>
            <p:nvPr/>
          </p:nvSpPr>
          <p:spPr>
            <a:xfrm rot="-5400000" flipH="1">
              <a:off x="-1954" y="1951"/>
              <a:ext cx="4320" cy="412"/>
            </a:xfrm>
            <a:custGeom>
              <a:avLst/>
              <a:gdLst/>
              <a:ahLst/>
              <a:cxnLst/>
              <a:rect l="l" t="t" r="r" b="b"/>
              <a:pathLst>
                <a:path w="5762" h="385" extrusionOk="0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-5400000" flipH="1">
              <a:off x="-1584" y="2062"/>
              <a:ext cx="4319" cy="189"/>
            </a:xfrm>
            <a:custGeom>
              <a:avLst/>
              <a:gdLst/>
              <a:ahLst/>
              <a:cxnLst/>
              <a:rect l="l" t="t" r="r" b="b"/>
              <a:pathLst>
                <a:path w="5761" h="189" extrusionOk="0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4" name="Google Shape;424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5" name="Google Shape;425;p66"/>
          <p:cNvSpPr txBox="1">
            <a:spLocks noGrp="1"/>
          </p:cNvSpPr>
          <p:nvPr>
            <p:ph type="sldNum" idx="12"/>
          </p:nvPr>
        </p:nvSpPr>
        <p:spPr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5" name="Google Shape;475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5" name="Google Shape;555;p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187" descr="Attributes of God #5 – God is Love (Wed Class) – 09/02/2022 – Morningside  church of Chr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2093"/>
            <a:ext cx="9144000" cy="383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7"/>
          <p:cNvSpPr txBox="1">
            <a:spLocks noGrp="1"/>
          </p:cNvSpPr>
          <p:nvPr>
            <p:ph type="ctrTitle"/>
          </p:nvPr>
        </p:nvSpPr>
        <p:spPr>
          <a:xfrm>
            <a:off x="-137566" y="-781798"/>
            <a:ext cx="9040933" cy="78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Attributes of God</a:t>
            </a:r>
            <a:endParaRPr dirty="0"/>
          </a:p>
        </p:txBody>
      </p:sp>
      <p:sp>
        <p:nvSpPr>
          <p:cNvPr id="1143" name="Google Shape;1143;p187"/>
          <p:cNvSpPr/>
          <p:nvPr/>
        </p:nvSpPr>
        <p:spPr>
          <a:xfrm>
            <a:off x="0" y="6326770"/>
            <a:ext cx="9251949" cy="531229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514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120"/>
              <a:buFont typeface="Arial"/>
              <a:buNone/>
            </a:pPr>
            <a:r>
              <a:rPr lang="ar-JO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د. ريك </a:t>
            </a:r>
            <a:r>
              <a:rPr lang="ar-JO" sz="1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غريفيث</a:t>
            </a:r>
            <a:r>
              <a:rPr lang="ar-JO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- الهيئة الإنجيلية الثقافية (</a:t>
            </a:r>
            <a:r>
              <a:rPr lang="ar-JO" sz="1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جتس</a:t>
            </a:r>
            <a:r>
              <a:rPr lang="ar-JO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BibleStudyDownloads.org</a:t>
            </a:r>
            <a:endParaRPr dirty="0"/>
          </a:p>
        </p:txBody>
      </p:sp>
      <p:sp>
        <p:nvSpPr>
          <p:cNvPr id="1144" name="Google Shape;1144;p187"/>
          <p:cNvSpPr txBox="1"/>
          <p:nvPr/>
        </p:nvSpPr>
        <p:spPr>
          <a:xfrm>
            <a:off x="1462400" y="96351"/>
            <a:ext cx="5841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صفات الله</a:t>
            </a:r>
            <a:endParaRPr sz="8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196" descr="God is Immutable &amp; Outside of Time (De Fide Dogma) | Dave Armstro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74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96"/>
          <p:cNvSpPr txBox="1">
            <a:spLocks noGrp="1"/>
          </p:cNvSpPr>
          <p:nvPr>
            <p:ph type="ctrTitle"/>
          </p:nvPr>
        </p:nvSpPr>
        <p:spPr>
          <a:xfrm>
            <a:off x="0" y="15012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FFFFFF"/>
                </a:solidFill>
              </a:rPr>
              <a:t>الله </a:t>
            </a:r>
            <a:r>
              <a:rPr lang="en-US" sz="5400" b="1" dirty="0" err="1">
                <a:solidFill>
                  <a:srgbClr val="FFFFFF"/>
                </a:solidFill>
              </a:rPr>
              <a:t>غير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المتغيّر</a:t>
            </a:r>
            <a:endParaRPr dirty="0"/>
          </a:p>
        </p:txBody>
      </p:sp>
      <p:sp>
        <p:nvSpPr>
          <p:cNvPr id="1207" name="Google Shape;1207;p196"/>
          <p:cNvSpPr txBox="1"/>
          <p:nvPr/>
        </p:nvSpPr>
        <p:spPr>
          <a:xfrm>
            <a:off x="33867" y="533172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لا</a:t>
            </a: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يتغّير</a:t>
            </a: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أبداً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" y="0"/>
            <a:ext cx="9141911" cy="685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97"/>
          <p:cNvSpPr txBox="1">
            <a:spLocks noGrp="1"/>
          </p:cNvSpPr>
          <p:nvPr>
            <p:ph type="title"/>
          </p:nvPr>
        </p:nvSpPr>
        <p:spPr>
          <a:xfrm>
            <a:off x="2090" y="4287837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dirty="0" err="1"/>
              <a:t>الصّفات</a:t>
            </a:r>
            <a:r>
              <a:rPr lang="en-US" sz="6000" b="1" dirty="0"/>
              <a:t> </a:t>
            </a:r>
            <a:r>
              <a:rPr lang="en-US" sz="6000" b="1" dirty="0" err="1"/>
              <a:t>المنقولة</a:t>
            </a:r>
            <a:r>
              <a:rPr lang="en-US" sz="6000" b="1" dirty="0"/>
              <a:t> </a:t>
            </a:r>
            <a:r>
              <a:rPr lang="ar-JO" sz="6000" b="1" dirty="0"/>
              <a:t>(</a:t>
            </a:r>
            <a:r>
              <a:rPr lang="en-US" sz="6000" b="1" dirty="0" err="1"/>
              <a:t>القابلة</a:t>
            </a:r>
            <a:r>
              <a:rPr lang="en-US" sz="6000" b="1" dirty="0"/>
              <a:t> </a:t>
            </a:r>
            <a:r>
              <a:rPr lang="en-US" sz="6000" b="1" dirty="0" err="1"/>
              <a:t>للانتقال</a:t>
            </a:r>
            <a:r>
              <a:rPr lang="ar-JO" sz="6000" b="1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98"/>
          <p:cNvSpPr txBox="1">
            <a:spLocks noGrp="1"/>
          </p:cNvSpPr>
          <p:nvPr>
            <p:ph type="title"/>
          </p:nvPr>
        </p:nvSpPr>
        <p:spPr>
          <a:xfrm>
            <a:off x="0" y="5142324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dirty="0"/>
              <a:t>الله </a:t>
            </a:r>
            <a:r>
              <a:rPr lang="en-US" sz="6000" b="1" dirty="0" err="1"/>
              <a:t>بارّ</a:t>
            </a:r>
            <a:endParaRPr dirty="0"/>
          </a:p>
        </p:txBody>
      </p:sp>
      <p:pic>
        <p:nvPicPr>
          <p:cNvPr id="1219" name="Google Shape;1219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910" cy="51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199" descr="Open Heaven Access Through Righteousness - Candice Smithy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199"/>
          <p:cNvSpPr txBox="1">
            <a:spLocks noGrp="1"/>
          </p:cNvSpPr>
          <p:nvPr>
            <p:ph type="title"/>
          </p:nvPr>
        </p:nvSpPr>
        <p:spPr>
          <a:xfrm>
            <a:off x="0" y="2643452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>
                <a:solidFill>
                  <a:schemeClr val="dk1"/>
                </a:solidFill>
              </a:rPr>
              <a:t>الله </a:t>
            </a:r>
            <a:r>
              <a:rPr lang="en-US" sz="6000" b="1" dirty="0" err="1">
                <a:solidFill>
                  <a:schemeClr val="dk1"/>
                </a:solidFill>
              </a:rPr>
              <a:t>صالح</a:t>
            </a:r>
            <a:r>
              <a:rPr lang="en-US" sz="6000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Google Shape;1230;p200" descr="God is Faithful - Thoughts about God by Katherine Kehl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5288"/>
            <a:ext cx="9144000" cy="6065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200"/>
          <p:cNvSpPr txBox="1">
            <a:spLocks noGrp="1"/>
          </p:cNvSpPr>
          <p:nvPr>
            <p:ph type="title"/>
          </p:nvPr>
        </p:nvSpPr>
        <p:spPr>
          <a:xfrm>
            <a:off x="0" y="3000904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dirty="0"/>
              <a:t>الله </a:t>
            </a:r>
            <a:r>
              <a:rPr lang="en-US" sz="6000" b="1" dirty="0" err="1"/>
              <a:t>أمين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Google Shape;1237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20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الله </a:t>
            </a: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قد</a:t>
            </a:r>
            <a:r>
              <a:rPr lang="ar-JO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وس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1"/>
          <p:cNvSpPr txBox="1">
            <a:spLocks noGrp="1"/>
          </p:cNvSpPr>
          <p:nvPr>
            <p:ph type="title"/>
          </p:nvPr>
        </p:nvSpPr>
        <p:spPr>
          <a:xfrm>
            <a:off x="450425" y="4620425"/>
            <a:ext cx="8180100" cy="17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طوبى</a:t>
            </a: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لأنقياء</a:t>
            </a: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القلب</a:t>
            </a: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لأنهم</a:t>
            </a: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يعاينون</a:t>
            </a: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الله </a:t>
            </a:r>
            <a:r>
              <a:rPr lang="ar-JO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5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متى</a:t>
            </a:r>
            <a:r>
              <a:rPr lang="en-US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JO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5: 8)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202" descr="righteous jud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202"/>
          <p:cNvSpPr txBox="1">
            <a:spLocks noGrp="1"/>
          </p:cNvSpPr>
          <p:nvPr>
            <p:ph type="ctrTitle"/>
          </p:nvPr>
        </p:nvSpPr>
        <p:spPr>
          <a:xfrm>
            <a:off x="685800" y="514545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الله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عادل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3"/>
          <p:cNvSpPr txBox="1">
            <a:spLocks noGrp="1"/>
          </p:cNvSpPr>
          <p:nvPr>
            <p:ph type="title"/>
          </p:nvPr>
        </p:nvSpPr>
        <p:spPr>
          <a:xfrm>
            <a:off x="2090" y="5049837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dirty="0"/>
              <a:t>الله </a:t>
            </a:r>
            <a:r>
              <a:rPr lang="en-US" sz="6000" b="1" dirty="0" err="1"/>
              <a:t>حكيم</a:t>
            </a:r>
            <a:endParaRPr dirty="0"/>
          </a:p>
        </p:txBody>
      </p:sp>
      <p:pic>
        <p:nvPicPr>
          <p:cNvPr id="1251" name="Google Shape;1251;p203" descr="God Is Wise, and His Wisdom Reveals That He Lives We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p204"/>
          <p:cNvSpPr txBox="1"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dirty="0"/>
              <a:t>الله </a:t>
            </a:r>
            <a:r>
              <a:rPr lang="en-US" sz="6000" b="1" dirty="0" err="1"/>
              <a:t>المحبّ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B49"/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" name="Google Shape;1263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932" y="0"/>
            <a:ext cx="5394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205"/>
          <p:cNvSpPr/>
          <p:nvPr/>
        </p:nvSpPr>
        <p:spPr>
          <a:xfrm>
            <a:off x="418531" y="816487"/>
            <a:ext cx="889800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ي</a:t>
            </a:r>
            <a:endParaRPr sz="6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س</a:t>
            </a:r>
            <a:endParaRPr sz="6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و</a:t>
            </a:r>
            <a:endParaRPr sz="6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ع</a:t>
            </a:r>
            <a:endParaRPr sz="6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5" name="Google Shape;1265;p205"/>
          <p:cNvSpPr/>
          <p:nvPr/>
        </p:nvSpPr>
        <p:spPr>
          <a:xfrm>
            <a:off x="7676525" y="362423"/>
            <a:ext cx="862500" cy="6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ا</a:t>
            </a:r>
            <a:endParaRPr sz="5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لف</a:t>
            </a:r>
            <a:endParaRPr sz="5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ا</a:t>
            </a:r>
            <a:endParaRPr sz="5600" b="1">
              <a:solidFill>
                <a:srgbClr val="F4F0E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4F0E2"/>
                </a:solidFill>
                <a:latin typeface="Arial Black"/>
                <a:ea typeface="Arial Black"/>
                <a:cs typeface="Arial Black"/>
                <a:sym typeface="Arial Black"/>
              </a:rPr>
              <a:t>دي</a:t>
            </a:r>
            <a:endParaRPr/>
          </a:p>
        </p:txBody>
      </p:sp>
      <p:sp>
        <p:nvSpPr>
          <p:cNvPr id="1266" name="Google Shape;1266;p205"/>
          <p:cNvSpPr txBox="1">
            <a:spLocks noGrp="1"/>
          </p:cNvSpPr>
          <p:nvPr>
            <p:ph type="title"/>
          </p:nvPr>
        </p:nvSpPr>
        <p:spPr>
          <a:xfrm>
            <a:off x="691611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FFFFFF"/>
                </a:solidFill>
              </a:rPr>
              <a:t>الله </a:t>
            </a:r>
            <a:r>
              <a:rPr lang="en-US" b="1" dirty="0" err="1">
                <a:solidFill>
                  <a:srgbClr val="FFFFFF"/>
                </a:solidFill>
              </a:rPr>
              <a:t>رحيم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88"/>
          <p:cNvSpPr/>
          <p:nvPr/>
        </p:nvSpPr>
        <p:spPr>
          <a:xfrm>
            <a:off x="5074023" y="1745555"/>
            <a:ext cx="398705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صفات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غير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منقولة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(غي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ر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قابلة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للانتقال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خصائص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الله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الشخصيّة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التي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تُمنح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يشترك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فيها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أحد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غيره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تُنسب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خليقته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88"/>
          <p:cNvSpPr/>
          <p:nvPr/>
        </p:nvSpPr>
        <p:spPr>
          <a:xfrm>
            <a:off x="1086972" y="1745555"/>
            <a:ext cx="398705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u="sng" dirty="0">
                <a:cs typeface="+mn-cs"/>
              </a:rPr>
              <a:t>صفات </a:t>
            </a:r>
            <a:r>
              <a:rPr lang="en-US" sz="2800" b="1" u="sng" dirty="0" err="1">
                <a:cs typeface="+mn-cs"/>
              </a:rPr>
              <a:t>منقولة</a:t>
            </a:r>
            <a:r>
              <a:rPr lang="en-US" sz="2800" b="1" u="sng" dirty="0">
                <a:cs typeface="+mn-cs"/>
              </a:rPr>
              <a:t> </a:t>
            </a:r>
            <a:r>
              <a:rPr lang="ar-JO" sz="2800" b="1" u="sng" dirty="0">
                <a:cs typeface="+mn-cs"/>
              </a:rPr>
              <a:t>(</a:t>
            </a:r>
            <a:r>
              <a:rPr lang="en-US" sz="2800" b="1" u="sng" dirty="0" err="1">
                <a:cs typeface="+mn-cs"/>
              </a:rPr>
              <a:t>قابلة</a:t>
            </a:r>
            <a:r>
              <a:rPr lang="en-US" sz="2800" b="1" u="sng" dirty="0">
                <a:cs typeface="+mn-cs"/>
              </a:rPr>
              <a:t> </a:t>
            </a:r>
            <a:r>
              <a:rPr lang="en-US" sz="2800" b="1" u="sng" dirty="0" err="1">
                <a:cs typeface="+mn-cs"/>
              </a:rPr>
              <a:t>للانتقال</a:t>
            </a:r>
            <a:r>
              <a:rPr lang="ar-JO" sz="2800" b="1" u="sng" dirty="0">
                <a:cs typeface="+mn-cs"/>
              </a:rPr>
              <a:t>)</a:t>
            </a:r>
            <a:endParaRPr dirty="0">
              <a:cs typeface="+mn-c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0000"/>
              </a:solidFill>
              <a:cs typeface="+mn-cs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>
                <a:cs typeface="+mn-cs"/>
              </a:rPr>
              <a:t>خصائص</a:t>
            </a:r>
            <a:r>
              <a:rPr lang="en-US" sz="2800" b="1" dirty="0">
                <a:cs typeface="+mn-cs"/>
              </a:rPr>
              <a:t> الله </a:t>
            </a:r>
            <a:r>
              <a:rPr lang="en-US" sz="2800" b="1" dirty="0" err="1">
                <a:cs typeface="+mn-cs"/>
              </a:rPr>
              <a:t>الشخصيّة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التي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يمكن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للبشر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أن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يتّسموا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بها</a:t>
            </a:r>
            <a:r>
              <a:rPr lang="en-US" sz="2800" b="1" dirty="0">
                <a:cs typeface="+mn-cs"/>
              </a:rPr>
              <a:t>، </a:t>
            </a:r>
            <a:r>
              <a:rPr lang="en-US" sz="2800" b="1" dirty="0" err="1">
                <a:cs typeface="+mn-cs"/>
              </a:rPr>
              <a:t>على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الأقل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جزئيًا</a:t>
            </a:r>
            <a:r>
              <a:rPr lang="en-US" sz="2800" b="1" dirty="0">
                <a:cs typeface="+mn-cs"/>
              </a:rPr>
              <a:t>.</a:t>
            </a:r>
            <a:endParaRPr dirty="0">
              <a:cs typeface="+mn-c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88"/>
          <p:cNvSpPr txBox="1">
            <a:spLocks noGrp="1"/>
          </p:cNvSpPr>
          <p:nvPr>
            <p:ph type="title"/>
          </p:nvPr>
        </p:nvSpPr>
        <p:spPr>
          <a:xfrm>
            <a:off x="1004048" y="609599"/>
            <a:ext cx="8139951" cy="65511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lt1"/>
                </a:solidFill>
              </a:rPr>
              <a:t>نوعان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dirty="0" err="1">
                <a:solidFill>
                  <a:schemeClr val="lt1"/>
                </a:solidFill>
              </a:rPr>
              <a:t>من</a:t>
            </a:r>
            <a:r>
              <a:rPr lang="en-US" sz="3600" b="1" dirty="0">
                <a:solidFill>
                  <a:schemeClr val="lt1"/>
                </a:solidFill>
              </a:rPr>
              <a:t> صفات الله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p206" descr="the-grace-of-g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99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الله م</a:t>
            </a:r>
            <a:r>
              <a:rPr lang="ar-JO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ُ</a:t>
            </a:r>
            <a:r>
              <a:rPr lang="en-US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نعم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206"/>
          <p:cNvSpPr txBox="1">
            <a:spLocks noGrp="1"/>
          </p:cNvSpPr>
          <p:nvPr>
            <p:ph type="title"/>
          </p:nvPr>
        </p:nvSpPr>
        <p:spPr>
          <a:xfrm>
            <a:off x="181475" y="4932675"/>
            <a:ext cx="59943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نعمة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الله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Google Shape;1279;p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" y="0"/>
            <a:ext cx="9141911" cy="685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207"/>
          <p:cNvSpPr txBox="1">
            <a:spLocks noGrp="1"/>
          </p:cNvSpPr>
          <p:nvPr>
            <p:ph type="title"/>
          </p:nvPr>
        </p:nvSpPr>
        <p:spPr>
          <a:xfrm>
            <a:off x="2090" y="4287837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dirty="0"/>
              <a:t>صفات </a:t>
            </a:r>
            <a:r>
              <a:rPr lang="en-US" sz="6000" b="1" dirty="0" err="1"/>
              <a:t>أُخرى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208"/>
          <p:cNvSpPr txBox="1">
            <a:spLocks noGrp="1"/>
          </p:cNvSpPr>
          <p:nvPr>
            <p:ph type="title"/>
          </p:nvPr>
        </p:nvSpPr>
        <p:spPr>
          <a:xfrm>
            <a:off x="628650" y="89969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dirty="0" err="1">
                <a:solidFill>
                  <a:schemeClr val="lt1"/>
                </a:solidFill>
              </a:rPr>
              <a:t>كليّ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</a:rPr>
              <a:t>السيادة</a:t>
            </a:r>
            <a:endParaRPr sz="6000" b="1" dirty="0">
              <a:solidFill>
                <a:schemeClr val="lt1"/>
              </a:solidFill>
            </a:endParaRPr>
          </a:p>
        </p:txBody>
      </p:sp>
      <p:sp>
        <p:nvSpPr>
          <p:cNvPr id="1288" name="Google Shape;1288;p208"/>
          <p:cNvSpPr txBox="1">
            <a:spLocks noGrp="1"/>
          </p:cNvSpPr>
          <p:nvPr>
            <p:ph type="title"/>
          </p:nvPr>
        </p:nvSpPr>
        <p:spPr>
          <a:xfrm>
            <a:off x="795575" y="446657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dirty="0">
                <a:solidFill>
                  <a:schemeClr val="lt1"/>
                </a:solidFill>
              </a:rPr>
              <a:t>الله </a:t>
            </a:r>
            <a:r>
              <a:rPr lang="en-US" sz="6000" b="1" dirty="0" err="1">
                <a:solidFill>
                  <a:schemeClr val="lt1"/>
                </a:solidFill>
              </a:rPr>
              <a:t>متسيّد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</a:rPr>
              <a:t>على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</a:rPr>
              <a:t>كل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</a:rPr>
              <a:t>شيء</a:t>
            </a:r>
            <a:endParaRPr sz="6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" name="Google Shape;1294;p209" descr="CrossSh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209"/>
          <p:cNvSpPr txBox="1">
            <a:spLocks noGrp="1"/>
          </p:cNvSpPr>
          <p:nvPr>
            <p:ph type="title"/>
          </p:nvPr>
        </p:nvSpPr>
        <p:spPr>
          <a:xfrm>
            <a:off x="566440" y="274637"/>
            <a:ext cx="4240259" cy="541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sz="8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يسوع</a:t>
            </a:r>
            <a:r>
              <a:rPr lang="en-US" sz="8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sz="8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المسيح</a:t>
            </a:r>
            <a:endParaRPr sz="8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sz="8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المنتصِر</a:t>
            </a:r>
            <a:endParaRPr sz="8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210"/>
          <p:cNvPicPr preferRelativeResize="0"/>
          <p:nvPr/>
        </p:nvPicPr>
        <p:blipFill rotWithShape="1">
          <a:blip r:embed="rId3">
            <a:alphaModFix/>
          </a:blip>
          <a:srcRect l="940" t="630" r="-940" b="-62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2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الله </a:t>
            </a:r>
            <a:r>
              <a:rPr lang="en-US" b="1" dirty="0" err="1">
                <a:solidFill>
                  <a:schemeClr val="lt1"/>
                </a:solidFill>
              </a:rPr>
              <a:t>الذي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يمكن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الاقتراب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منه</a:t>
            </a:r>
            <a:endParaRPr dirty="0"/>
          </a:p>
        </p:txBody>
      </p:sp>
      <p:sp>
        <p:nvSpPr>
          <p:cNvPr id="1303" name="Google Shape;1303;p210"/>
          <p:cNvSpPr txBox="1">
            <a:spLocks noGrp="1"/>
          </p:cNvSpPr>
          <p:nvPr>
            <p:ph type="title"/>
          </p:nvPr>
        </p:nvSpPr>
        <p:spPr>
          <a:xfrm>
            <a:off x="457200" y="49893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b="1" dirty="0" err="1">
                <a:solidFill>
                  <a:schemeClr val="lt1"/>
                </a:solidFill>
              </a:rPr>
              <a:t>أحباء</a:t>
            </a:r>
            <a:r>
              <a:rPr lang="en-US" b="1" dirty="0">
                <a:solidFill>
                  <a:schemeClr val="lt1"/>
                </a:solidFill>
              </a:rPr>
              <a:t>/</a:t>
            </a:r>
            <a:r>
              <a:rPr lang="en-US" b="1" dirty="0" err="1">
                <a:solidFill>
                  <a:schemeClr val="lt1"/>
                </a:solidFill>
              </a:rPr>
              <a:t>أصدقاء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يسوع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b="1" dirty="0" err="1">
                <a:solidFill>
                  <a:schemeClr val="lt1"/>
                </a:solidFill>
              </a:rPr>
              <a:t>يوحنا</a:t>
            </a:r>
            <a:r>
              <a:rPr lang="ar-JO" b="1" dirty="0">
                <a:solidFill>
                  <a:schemeClr val="lt1"/>
                </a:solidFill>
              </a:rPr>
              <a:t> 15: 14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21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علي هذا العرض مجانا!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21018"/>
            <a:ext cx="9144000" cy="636981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ar-SA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الثالوث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06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89"/>
          <p:cNvSpPr/>
          <p:nvPr/>
        </p:nvSpPr>
        <p:spPr>
          <a:xfrm>
            <a:off x="5068373" y="1874728"/>
            <a:ext cx="398705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u="sng" dirty="0" err="1"/>
              <a:t>غير</a:t>
            </a:r>
            <a:r>
              <a:rPr lang="en-US" sz="2800" b="1" u="sng" dirty="0"/>
              <a:t> </a:t>
            </a:r>
            <a:r>
              <a:rPr lang="en-US" sz="2800" b="1" u="sng" dirty="0" err="1"/>
              <a:t>منقولة</a:t>
            </a:r>
            <a:r>
              <a:rPr lang="en-US" sz="2800" b="1" u="sng" dirty="0"/>
              <a:t> </a:t>
            </a:r>
            <a:r>
              <a:rPr lang="ar-JO" sz="2800" b="1" u="sng" dirty="0"/>
              <a:t>(</a:t>
            </a:r>
            <a:r>
              <a:rPr lang="en-US" sz="2800" b="1" u="sng" dirty="0" err="1"/>
              <a:t>غير</a:t>
            </a:r>
            <a:r>
              <a:rPr lang="en-US" sz="2800" b="1" u="sng" dirty="0"/>
              <a:t> </a:t>
            </a:r>
            <a:r>
              <a:rPr lang="en-US" sz="2800" b="1" u="sng" dirty="0" err="1"/>
              <a:t>قابلة</a:t>
            </a:r>
            <a:r>
              <a:rPr lang="en-US" sz="2800" b="1" u="sng" dirty="0"/>
              <a:t> </a:t>
            </a:r>
            <a:r>
              <a:rPr lang="en-US" sz="2800" b="1" u="sng" dirty="0" err="1"/>
              <a:t>للانتقال</a:t>
            </a:r>
            <a:r>
              <a:rPr lang="ar-JO" sz="2800" b="1" u="sng" dirty="0"/>
              <a:t>)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كليّ</a:t>
            </a:r>
            <a:r>
              <a:rPr lang="en-US" sz="2800" b="1" dirty="0"/>
              <a:t> </a:t>
            </a:r>
            <a:r>
              <a:rPr lang="en-US" sz="2800" b="1" dirty="0" err="1"/>
              <a:t>القدرة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كلي</a:t>
            </a:r>
            <a:r>
              <a:rPr lang="en-US" sz="2800" b="1" dirty="0"/>
              <a:t> </a:t>
            </a:r>
            <a:r>
              <a:rPr lang="en-US" sz="2800" b="1" dirty="0" err="1"/>
              <a:t>الوجود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كليّ</a:t>
            </a:r>
            <a:r>
              <a:rPr lang="en-US" sz="2800" b="1" dirty="0"/>
              <a:t> </a:t>
            </a:r>
            <a:r>
              <a:rPr lang="en-US" sz="2800" b="1" dirty="0" err="1"/>
              <a:t>العلم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أبديّ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المكتفي</a:t>
            </a:r>
            <a:r>
              <a:rPr lang="en-US" sz="2800" b="1" dirty="0"/>
              <a:t> </a:t>
            </a:r>
            <a:r>
              <a:rPr lang="en-US" sz="2800" b="1" dirty="0" err="1"/>
              <a:t>بذاته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غير</a:t>
            </a:r>
            <a:r>
              <a:rPr lang="en-US" sz="2800" b="1" dirty="0"/>
              <a:t> </a:t>
            </a:r>
            <a:r>
              <a:rPr lang="en-US" sz="2800" b="1" dirty="0" err="1"/>
              <a:t>المتغيّر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89"/>
          <p:cNvSpPr/>
          <p:nvPr/>
        </p:nvSpPr>
        <p:spPr>
          <a:xfrm>
            <a:off x="1081322" y="1874728"/>
            <a:ext cx="3987051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u="sng" dirty="0" err="1"/>
              <a:t>منقولة</a:t>
            </a:r>
            <a:r>
              <a:rPr lang="en-US" sz="2800" b="1" u="sng" dirty="0"/>
              <a:t> </a:t>
            </a:r>
            <a:r>
              <a:rPr lang="ar-JO" sz="2800" b="1" u="sng" dirty="0"/>
              <a:t>(</a:t>
            </a:r>
            <a:r>
              <a:rPr lang="en-US" sz="2800" b="1" u="sng" dirty="0" err="1"/>
              <a:t>قابلة</a:t>
            </a:r>
            <a:r>
              <a:rPr lang="en-US" sz="2800" b="1" u="sng" dirty="0"/>
              <a:t> </a:t>
            </a:r>
            <a:r>
              <a:rPr lang="en-US" sz="2800" b="1" u="sng" dirty="0" err="1"/>
              <a:t>للانتقال</a:t>
            </a:r>
            <a:r>
              <a:rPr lang="ar-JO" sz="2800" b="1" u="sng" dirty="0"/>
              <a:t>)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بارّ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صالح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أمين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قدّوس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عادل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حكيم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محبّ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رحيم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/>
              <a:t>منعِم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89"/>
          <p:cNvSpPr txBox="1">
            <a:spLocks noGrp="1"/>
          </p:cNvSpPr>
          <p:nvPr>
            <p:ph type="title"/>
          </p:nvPr>
        </p:nvSpPr>
        <p:spPr>
          <a:xfrm>
            <a:off x="1316567" y="500592"/>
            <a:ext cx="7770283" cy="76412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lt1"/>
                </a:solidFill>
              </a:rPr>
              <a:t>أمثلة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dirty="0" err="1">
                <a:solidFill>
                  <a:schemeClr val="lt1"/>
                </a:solidFill>
              </a:rPr>
              <a:t>على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dirty="0" err="1">
                <a:solidFill>
                  <a:schemeClr val="lt1"/>
                </a:solidFill>
              </a:rPr>
              <a:t>هذين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dirty="0" err="1">
                <a:solidFill>
                  <a:schemeClr val="lt1"/>
                </a:solidFill>
              </a:rPr>
              <a:t>النوعين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dirty="0" err="1">
                <a:solidFill>
                  <a:schemeClr val="lt1"/>
                </a:solidFill>
              </a:rPr>
              <a:t>من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dirty="0" err="1">
                <a:solidFill>
                  <a:schemeClr val="lt1"/>
                </a:solidFill>
              </a:rPr>
              <a:t>الصفات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" y="0"/>
            <a:ext cx="9141911" cy="685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190"/>
          <p:cNvSpPr txBox="1">
            <a:spLocks noGrp="1"/>
          </p:cNvSpPr>
          <p:nvPr>
            <p:ph type="title"/>
          </p:nvPr>
        </p:nvSpPr>
        <p:spPr>
          <a:xfrm>
            <a:off x="2090" y="4287837"/>
            <a:ext cx="9141910" cy="15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900" b="1" dirty="0">
                <a:latin typeface="Arial"/>
                <a:ea typeface="Arial"/>
                <a:cs typeface="Arial"/>
                <a:sym typeface="Arial"/>
              </a:rPr>
              <a:t>صفات </a:t>
            </a:r>
            <a:r>
              <a:rPr lang="en-US" sz="4900" b="1" dirty="0" err="1">
                <a:latin typeface="Arial"/>
                <a:ea typeface="Arial"/>
                <a:cs typeface="Arial"/>
                <a:sym typeface="Arial"/>
              </a:rPr>
              <a:t>غير</a:t>
            </a:r>
            <a:r>
              <a:rPr lang="en-US" sz="49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b="1" dirty="0" err="1">
                <a:latin typeface="Arial"/>
                <a:ea typeface="Arial"/>
                <a:cs typeface="Arial"/>
                <a:sym typeface="Arial"/>
              </a:rPr>
              <a:t>منقولة</a:t>
            </a:r>
            <a:r>
              <a:rPr lang="en-US" sz="49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JO" sz="4900" b="1" dirty="0">
                <a:latin typeface="Arial"/>
                <a:ea typeface="Arial"/>
                <a:cs typeface="Arial"/>
                <a:sym typeface="Arial"/>
              </a:rPr>
              <a:t>(غي</a:t>
            </a:r>
            <a:r>
              <a:rPr lang="en-US" sz="4900" b="1" dirty="0">
                <a:latin typeface="Arial"/>
                <a:ea typeface="Arial"/>
                <a:cs typeface="Arial"/>
                <a:sym typeface="Arial"/>
              </a:rPr>
              <a:t>ر </a:t>
            </a:r>
            <a:r>
              <a:rPr lang="en-US" sz="4900" b="1" dirty="0" err="1">
                <a:latin typeface="Arial"/>
                <a:ea typeface="Arial"/>
                <a:cs typeface="Arial"/>
                <a:sym typeface="Arial"/>
              </a:rPr>
              <a:t>قابلة</a:t>
            </a:r>
            <a:r>
              <a:rPr lang="en-US" sz="49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b="1" dirty="0" err="1">
                <a:latin typeface="Arial"/>
                <a:ea typeface="Arial"/>
                <a:cs typeface="Arial"/>
                <a:sym typeface="Arial"/>
              </a:rPr>
              <a:t>للانتقال</a:t>
            </a:r>
            <a:r>
              <a:rPr lang="ar-JO" sz="4900" b="1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49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191" descr="3016155-poster-1280-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191"/>
          <p:cNvSpPr txBox="1">
            <a:spLocks noGrp="1"/>
          </p:cNvSpPr>
          <p:nvPr>
            <p:ph type="title"/>
          </p:nvPr>
        </p:nvSpPr>
        <p:spPr>
          <a:xfrm>
            <a:off x="4840060" y="274638"/>
            <a:ext cx="3846740" cy="286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الله</a:t>
            </a:r>
            <a:endParaRPr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كليّ</a:t>
            </a: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القدرة</a:t>
            </a:r>
            <a:endParaRPr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191"/>
          <p:cNvSpPr txBox="1">
            <a:spLocks noGrp="1"/>
          </p:cNvSpPr>
          <p:nvPr>
            <p:ph type="title"/>
          </p:nvPr>
        </p:nvSpPr>
        <p:spPr>
          <a:xfrm>
            <a:off x="4004425" y="4969120"/>
            <a:ext cx="3846600" cy="1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هو</a:t>
            </a: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القادر</a:t>
            </a: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على</a:t>
            </a: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كل</a:t>
            </a: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شيء</a:t>
            </a:r>
            <a:endParaRPr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192" descr="abstract_outer_space_minimalistic_stars_planets_earth_artwork_painters_3968x2976_wallpaper_Wallpaper_3968x2976_www.wall321.c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346" y="0"/>
            <a:ext cx="799265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192"/>
          <p:cNvSpPr txBox="1">
            <a:spLocks noGrp="1"/>
          </p:cNvSpPr>
          <p:nvPr>
            <p:ph type="title"/>
          </p:nvPr>
        </p:nvSpPr>
        <p:spPr>
          <a:xfrm>
            <a:off x="457200" y="136140"/>
            <a:ext cx="8229600" cy="137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lang="en-US" sz="5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الله </a:t>
            </a:r>
            <a:r>
              <a:rPr lang="en-US" sz="5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كليّ</a:t>
            </a:r>
            <a:r>
              <a:rPr lang="en-US" sz="5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الوجود</a:t>
            </a:r>
            <a:endParaRPr dirty="0"/>
          </a:p>
        </p:txBody>
      </p:sp>
      <p:sp>
        <p:nvSpPr>
          <p:cNvPr id="1179" name="Google Shape;1179;p192"/>
          <p:cNvSpPr txBox="1"/>
          <p:nvPr/>
        </p:nvSpPr>
        <p:spPr>
          <a:xfrm>
            <a:off x="440267" y="5233073"/>
            <a:ext cx="8229600" cy="137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en-US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الله </a:t>
            </a:r>
            <a:r>
              <a:rPr lang="en-US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موجود</a:t>
            </a:r>
            <a:r>
              <a:rPr lang="en-US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في</a:t>
            </a:r>
            <a:r>
              <a:rPr lang="en-US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كلّ</a:t>
            </a:r>
            <a:r>
              <a:rPr lang="en-US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زمان</a:t>
            </a:r>
            <a:r>
              <a:rPr lang="en-US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وبنفس</a:t>
            </a:r>
            <a:r>
              <a:rPr lang="en-US" sz="4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الوقت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8CD5"/>
            </a:gs>
            <a:gs pos="100000">
              <a:srgbClr val="000000"/>
            </a:gs>
          </a:gsLst>
          <a:lin ang="0" scaled="0"/>
        </a:gra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193" descr="10642uqrxnoz7q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9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الله </a:t>
            </a:r>
            <a:r>
              <a:rPr lang="en-US" sz="60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كليّ</a:t>
            </a:r>
            <a:r>
              <a:rPr lang="en-US" sz="60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العلم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194" descr="imag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1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3170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الله </a:t>
            </a:r>
            <a:r>
              <a:rPr lang="en-US" sz="8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أبديّ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94"/>
          <p:cNvSpPr txBox="1"/>
          <p:nvPr/>
        </p:nvSpPr>
        <p:spPr>
          <a:xfrm>
            <a:off x="16933" y="5130800"/>
            <a:ext cx="912548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ومع</a:t>
            </a:r>
            <a:r>
              <a:rPr lang="en-US" sz="6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ذلك</a:t>
            </a:r>
            <a:r>
              <a:rPr lang="en-US" sz="6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فهو</a:t>
            </a:r>
            <a:r>
              <a:rPr lang="en-US" sz="6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يدخل</a:t>
            </a:r>
            <a:r>
              <a:rPr lang="en-US" sz="6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الزمان</a:t>
            </a:r>
            <a:r>
              <a:rPr lang="en-US" sz="6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195"/>
          <p:cNvSpPr txBox="1">
            <a:spLocks noGrp="1"/>
          </p:cNvSpPr>
          <p:nvPr>
            <p:ph type="title"/>
          </p:nvPr>
        </p:nvSpPr>
        <p:spPr>
          <a:xfrm>
            <a:off x="2548467" y="1785475"/>
            <a:ext cx="404706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 err="1">
                <a:solidFill>
                  <a:schemeClr val="lt1"/>
                </a:solidFill>
              </a:rPr>
              <a:t>المكتفي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بذاته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373</Words>
  <Application>Microsoft Macintosh PowerPoint</Application>
  <PresentationFormat>On-screen Show (4:3)</PresentationFormat>
  <Paragraphs>97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</vt:lpstr>
      <vt:lpstr>Arial Black</vt:lpstr>
      <vt:lpstr>Calibri</vt:lpstr>
      <vt:lpstr>Helvetica Neue</vt:lpstr>
      <vt:lpstr>Times New Roman</vt:lpstr>
      <vt:lpstr>Trebuchet MS</vt:lpstr>
      <vt:lpstr>Wingdings</vt:lpstr>
      <vt:lpstr>Office Theme</vt:lpstr>
      <vt:lpstr>1_Custom Design</vt:lpstr>
      <vt:lpstr>Black</vt:lpstr>
      <vt:lpstr>9_Office Theme</vt:lpstr>
      <vt:lpstr>7_Office Theme</vt:lpstr>
      <vt:lpstr>8_Office Theme</vt:lpstr>
      <vt:lpstr>5_Office Theme</vt:lpstr>
      <vt:lpstr>1_Office Theme</vt:lpstr>
      <vt:lpstr>11_Office Theme</vt:lpstr>
      <vt:lpstr>Blank Presentation</vt:lpstr>
      <vt:lpstr>6_Office Theme</vt:lpstr>
      <vt:lpstr>3_Office Theme</vt:lpstr>
      <vt:lpstr>10_Office Theme</vt:lpstr>
      <vt:lpstr>2_Office Theme</vt:lpstr>
      <vt:lpstr>Default Design</vt:lpstr>
      <vt:lpstr>Orbit</vt:lpstr>
      <vt:lpstr>The Attributes of God</vt:lpstr>
      <vt:lpstr>نوعان من صفات الله</vt:lpstr>
      <vt:lpstr>أمثلة على هذين النوعين من الصفات</vt:lpstr>
      <vt:lpstr>صفات غير منقولة (غير قابلة للانتقال)</vt:lpstr>
      <vt:lpstr>الله كليّ القدرة</vt:lpstr>
      <vt:lpstr>الله كليّ الوجود</vt:lpstr>
      <vt:lpstr>الله كليّ العلم</vt:lpstr>
      <vt:lpstr>الله أبديّ</vt:lpstr>
      <vt:lpstr>المكتفي بذاته</vt:lpstr>
      <vt:lpstr>الله غير المتغيّر</vt:lpstr>
      <vt:lpstr>الصّفات المنقولة (القابلة للانتقال)</vt:lpstr>
      <vt:lpstr>الله بارّ</vt:lpstr>
      <vt:lpstr>الله صالح </vt:lpstr>
      <vt:lpstr>الله أمين</vt:lpstr>
      <vt:lpstr>الله قدّوس</vt:lpstr>
      <vt:lpstr>الله عادل</vt:lpstr>
      <vt:lpstr>الله حكيم</vt:lpstr>
      <vt:lpstr>الله المحبّ</vt:lpstr>
      <vt:lpstr>الله رحيم</vt:lpstr>
      <vt:lpstr>الله مُنعم</vt:lpstr>
      <vt:lpstr>صفات أُخرى</vt:lpstr>
      <vt:lpstr>كليّ السيادة</vt:lpstr>
      <vt:lpstr>يسوع  المسيح المنتصِر</vt:lpstr>
      <vt:lpstr>الله الذي يمكن الاقتراب منه</vt:lpstr>
      <vt:lpstr>Blank</vt:lpstr>
      <vt:lpstr>الثالوث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Attributes of God</dc:title>
  <cp:lastModifiedBy>Rick Griffith</cp:lastModifiedBy>
  <cp:revision>11</cp:revision>
  <dcterms:modified xsi:type="dcterms:W3CDTF">2023-04-27T07:42:56Z</dcterms:modified>
</cp:coreProperties>
</file>